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301" r:id="rId33"/>
    <p:sldId id="294" r:id="rId34"/>
    <p:sldId id="302" r:id="rId35"/>
    <p:sldId id="295" r:id="rId36"/>
    <p:sldId id="296" r:id="rId37"/>
    <p:sldId id="297" r:id="rId38"/>
    <p:sldId id="298" r:id="rId39"/>
    <p:sldId id="299" r:id="rId40"/>
    <p:sldId id="300" r:id="rId41"/>
    <p:sldId id="304" r:id="rId42"/>
    <p:sldId id="287" r:id="rId43"/>
    <p:sldId id="288" r:id="rId44"/>
    <p:sldId id="289" r:id="rId45"/>
    <p:sldId id="290" r:id="rId46"/>
    <p:sldId id="291" r:id="rId47"/>
    <p:sldId id="303" r:id="rId48"/>
    <p:sldId id="292" r:id="rId49"/>
    <p:sldId id="293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E956"/>
    <a:srgbClr val="AEFF01"/>
    <a:srgbClr val="006600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EEE0177-9516-4213-903E-8A6CAF8C97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FB6148E-B5F9-4606-8A44-DE6B6274557F}" type="slidenum">
              <a:rPr lang="en-US"/>
              <a:pPr/>
              <a:t>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B811A4-21A1-468B-B046-937891EC0635}" type="slidenum">
              <a:rPr lang="en-US"/>
              <a:pPr/>
              <a:t>10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A9FC5A6-61C6-4B4B-BCB1-FA54CA1A8A75}" type="slidenum">
              <a:rPr lang="en-US"/>
              <a:pPr/>
              <a:t>11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6B4CE7-714C-4C62-8093-1CCC659C0320}" type="slidenum">
              <a:rPr lang="en-US"/>
              <a:pPr/>
              <a:t>12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6637E3-0935-435B-B214-F7DB4942E550}" type="slidenum">
              <a:rPr lang="en-US"/>
              <a:pPr/>
              <a:t>13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26C9F2-414A-44F6-B153-3B593926C386}" type="slidenum">
              <a:rPr lang="en-US"/>
              <a:pPr/>
              <a:t>14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191B71E-7FF2-475E-B1C0-EAC45313D16D}" type="slidenum">
              <a:rPr lang="en-US"/>
              <a:pPr/>
              <a:t>15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1E3D2F-21BE-4D27-9159-24FB29626EF9}" type="slidenum">
              <a:rPr lang="en-US"/>
              <a:pPr/>
              <a:t>16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FF75BA-31CB-4981-B010-7961A3688387}" type="slidenum">
              <a:rPr lang="en-US"/>
              <a:pPr/>
              <a:t>17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4D7DF2-9972-4F79-B773-FA7D443AF77C}" type="slidenum">
              <a:rPr lang="en-US"/>
              <a:pPr/>
              <a:t>18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5D7824-3860-4061-ABD4-45782083AB26}" type="slidenum">
              <a:rPr lang="en-US"/>
              <a:pPr/>
              <a:t>19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244C21A-8ECF-4F05-BE58-CC397E25D1EC}" type="slidenum">
              <a:rPr lang="en-US"/>
              <a:pPr/>
              <a:t>2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5C6764-3825-4335-8274-DBF2949E95CC}" type="slidenum">
              <a:rPr lang="en-US"/>
              <a:pPr/>
              <a:t>20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18C9BA-0AAA-4188-BEE2-D5DD42F38303}" type="slidenum">
              <a:rPr lang="en-US"/>
              <a:pPr/>
              <a:t>21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A23583E-4507-436B-9A21-E9410D7B743B}" type="slidenum">
              <a:rPr lang="en-US"/>
              <a:pPr/>
              <a:t>22</a:t>
            </a:fld>
            <a:endParaRPr lang="en-US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D1ED803-F975-47D8-854D-6F716B25F096}" type="slidenum">
              <a:rPr lang="en-US"/>
              <a:pPr/>
              <a:t>23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BBA65D5-FF40-4BB3-8122-8BC3CABBE621}" type="slidenum">
              <a:rPr lang="en-US"/>
              <a:pPr/>
              <a:t>24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DA9DED-7F09-4F16-8783-8EABE1F580E5}" type="slidenum">
              <a:rPr lang="en-US"/>
              <a:pPr/>
              <a:t>25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E64A464-EC8B-4921-910E-3E02813C0635}" type="slidenum">
              <a:rPr lang="en-US"/>
              <a:pPr/>
              <a:t>26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6F24BF8-FA97-4F40-9F9D-1583D76B1CD7}" type="slidenum">
              <a:rPr lang="en-US"/>
              <a:pPr/>
              <a:t>27</a:t>
            </a:fld>
            <a:endParaRPr lang="en-US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07DFE1D-FB8A-4720-AB90-181774D04908}" type="slidenum">
              <a:rPr lang="en-US"/>
              <a:pPr/>
              <a:t>28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5EACD8-0BA0-4B33-B590-060CDF196DE3}" type="slidenum">
              <a:rPr lang="en-US"/>
              <a:pPr/>
              <a:t>29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4D7FC4-56CF-4221-BC75-405E3C542ECB}" type="slidenum">
              <a:rPr lang="en-US"/>
              <a:pPr/>
              <a:t>3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B1C73B9-4F03-460A-B33B-0FD39B593678}" type="slidenum">
              <a:rPr lang="en-US"/>
              <a:pPr/>
              <a:t>30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B94D6D8-12AE-40D6-AE4C-7FBFC389BB16}" type="slidenum">
              <a:rPr lang="en-US"/>
              <a:pPr/>
              <a:t>31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DAA77D-48BD-4D50-AD38-D31D95B24725}" type="slidenum">
              <a:rPr lang="en-US"/>
              <a:pPr/>
              <a:t>4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D3368F5-F123-4111-BC3F-455037B8744F}" type="slidenum">
              <a:rPr lang="en-US"/>
              <a:pPr/>
              <a:t>5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5ABEBD-08CA-44E3-9AA8-DCB28C37047F}" type="slidenum">
              <a:rPr lang="en-US"/>
              <a:pPr/>
              <a:t>6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9814D9-E1B8-4FCE-A0C1-1946DCCE2A60}" type="slidenum">
              <a:rPr lang="en-US"/>
              <a:pPr/>
              <a:t>7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DFC975-8AD0-453D-9869-5F53A79644B3}" type="slidenum">
              <a:rPr lang="en-US"/>
              <a:pPr/>
              <a:t>8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284802-F00B-433B-885A-BF2D6C797C5D}" type="slidenum">
              <a:rPr lang="en-US"/>
              <a:pPr/>
              <a:t>9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E02F45-0CFC-4C84-A97D-04509746D2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83677C-DE6A-49F7-9B1A-5AFCAA2747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03CF08-FF17-43B7-8E1B-232806F10E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715A62-0CBD-4B58-B12B-87B50AF92C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25D1C2-DB83-4590-8089-917D1F8A84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A79E01-94B6-4931-9908-AA3C6EB0CA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C3017F-A7FB-411A-9285-30E6447FD7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41818D-8D41-47D5-9640-2085A9436E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9B76AB-4979-4C66-8281-5DA7F7EE12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9B4ED-61D0-4574-B048-D2F8C5C595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EC202D-04A8-4511-A5D7-D166903C34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F9B2C85-B8EA-473A-A364-6D3E2B4C87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.png"/><Relationship Id="rId7" Type="http://schemas.openxmlformats.org/officeDocument/2006/relationships/slide" Target="slide4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1.xml"/><Relationship Id="rId5" Type="http://schemas.openxmlformats.org/officeDocument/2006/relationships/slide" Target="slide36.xml"/><Relationship Id="rId4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470025"/>
          </a:xfrm>
        </p:spPr>
        <p:txBody>
          <a:bodyPr/>
          <a:lstStyle/>
          <a:p>
            <a:pPr eaLnBrk="1" hangingPunct="1"/>
            <a:r>
              <a:rPr lang="en-US" sz="4000" smtClean="0"/>
              <a:t>Alexander Who Used to Be Rich Last Sunday</a:t>
            </a:r>
          </a:p>
        </p:txBody>
      </p:sp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0613" y="3581400"/>
            <a:ext cx="42703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ounded Rectangle 1"/>
          <p:cNvSpPr>
            <a:spLocks noChangeArrowheads="1"/>
          </p:cNvSpPr>
          <p:nvPr/>
        </p:nvSpPr>
        <p:spPr bwMode="auto">
          <a:xfrm>
            <a:off x="304800" y="1905000"/>
            <a:ext cx="4191000" cy="4495800"/>
          </a:xfrm>
          <a:prstGeom prst="roundRect">
            <a:avLst>
              <a:gd name="adj" fmla="val 16667"/>
            </a:avLst>
          </a:prstGeom>
          <a:solidFill>
            <a:srgbClr val="9DE956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609600" y="30480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hlinkClick r:id="rId4" action="ppaction://hlinksldjump"/>
              </a:rPr>
              <a:t>Learning Task </a:t>
            </a:r>
            <a:r>
              <a:rPr lang="en-US" altLang="en-US" sz="2400">
                <a:hlinkClick r:id="rId4" action="ppaction://hlinksldjump"/>
              </a:rPr>
              <a:t>“</a:t>
            </a:r>
            <a:r>
              <a:rPr lang="en-US" sz="2400">
                <a:hlinkClick r:id="rId4" action="ppaction://hlinksldjump"/>
              </a:rPr>
              <a:t>I Do</a:t>
            </a:r>
            <a:r>
              <a:rPr lang="en-US" altLang="en-US" sz="2400">
                <a:hlinkClick r:id="rId4" action="ppaction://hlinksldjump"/>
              </a:rPr>
              <a:t>”</a:t>
            </a:r>
            <a:endParaRPr lang="en-US" sz="2400"/>
          </a:p>
        </p:txBody>
      </p:sp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609600" y="35814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hlinkClick r:id="rId5" action="ppaction://hlinksldjump"/>
              </a:rPr>
              <a:t>Learning Task </a:t>
            </a:r>
            <a:r>
              <a:rPr lang="en-US" altLang="en-US" sz="2400">
                <a:hlinkClick r:id="rId5" action="ppaction://hlinksldjump"/>
              </a:rPr>
              <a:t>“</a:t>
            </a:r>
            <a:r>
              <a:rPr lang="en-US" sz="2400">
                <a:hlinkClick r:id="rId5" action="ppaction://hlinksldjump"/>
              </a:rPr>
              <a:t>We Do</a:t>
            </a:r>
            <a:r>
              <a:rPr lang="en-US" altLang="en-US" sz="2400">
                <a:hlinkClick r:id="rId5" action="ppaction://hlinksldjump"/>
              </a:rPr>
              <a:t>”</a:t>
            </a:r>
            <a:endParaRPr lang="en-US" sz="2400"/>
          </a:p>
        </p:txBody>
      </p:sp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609600" y="41910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hlinkClick r:id="rId6" action="ppaction://hlinksldjump"/>
              </a:rPr>
              <a:t>Interesting Money Facts</a:t>
            </a:r>
            <a:endParaRPr lang="en-US" sz="2400"/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609600" y="52578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Learning Task </a:t>
            </a:r>
            <a:r>
              <a:rPr lang="en-US" altLang="en-US" sz="2400"/>
              <a:t>“</a:t>
            </a:r>
            <a:r>
              <a:rPr lang="en-US" sz="2400"/>
              <a:t>We Do</a:t>
            </a:r>
            <a:r>
              <a:rPr lang="en-US" altLang="en-US" sz="2400"/>
              <a:t>”</a:t>
            </a:r>
            <a:endParaRPr lang="en-US" sz="2400"/>
          </a:p>
        </p:txBody>
      </p:sp>
      <p:sp>
        <p:nvSpPr>
          <p:cNvPr id="14344" name="TextBox 10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47244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hlinkClick r:id="rId7" action="ppaction://hlinksldjump"/>
              </a:rPr>
              <a:t>Write About $$$</a:t>
            </a:r>
            <a:endParaRPr lang="en-US" sz="2400"/>
          </a:p>
        </p:txBody>
      </p:sp>
      <p:sp>
        <p:nvSpPr>
          <p:cNvPr id="14345" name="TextBox 11"/>
          <p:cNvSpPr txBox="1">
            <a:spLocks noChangeArrowheads="1"/>
          </p:cNvSpPr>
          <p:nvPr/>
        </p:nvSpPr>
        <p:spPr bwMode="auto">
          <a:xfrm>
            <a:off x="609600" y="24384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hlinkClick r:id="rId8" action="ppaction://hlinksldjump"/>
              </a:rPr>
              <a:t>Reading Story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-8-</a:t>
            </a:r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457200" y="817563"/>
            <a:ext cx="78501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My father told me to put the dollar away to </a:t>
            </a:r>
          </a:p>
          <a:p>
            <a:r>
              <a:rPr lang="en-US" sz="3200"/>
              <a:t>pay for college.</a:t>
            </a:r>
          </a:p>
        </p:txBody>
      </p:sp>
      <p:sp>
        <p:nvSpPr>
          <p:cNvPr id="32772" name="Rectangle 7"/>
          <p:cNvSpPr>
            <a:spLocks noChangeArrowheads="1"/>
          </p:cNvSpPr>
          <p:nvPr/>
        </p:nvSpPr>
        <p:spPr bwMode="auto">
          <a:xfrm>
            <a:off x="685800" y="2338388"/>
            <a:ext cx="3963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He was kidding.</a:t>
            </a:r>
          </a:p>
        </p:txBody>
      </p:sp>
      <p:pic>
        <p:nvPicPr>
          <p:cNvPr id="3277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54338"/>
            <a:ext cx="4495800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1857375"/>
            <a:ext cx="41989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-9-</a:t>
            </a:r>
          </a:p>
        </p:txBody>
      </p:sp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457200" y="1066800"/>
            <a:ext cx="8229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Anthony told me to use the dollar to go downtown to a store and buy a new face. Anthony stinks.</a:t>
            </a:r>
          </a:p>
        </p:txBody>
      </p:sp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89213"/>
            <a:ext cx="7029450" cy="426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-10-</a:t>
            </a:r>
          </a:p>
        </p:txBody>
      </p:sp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152400" y="762000"/>
            <a:ext cx="8839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Nicky said to take the dollar and bury it in the garden and in a week a dollar tree would grow. Ha ha ha.</a:t>
            </a:r>
          </a:p>
        </p:txBody>
      </p:sp>
      <p:pic>
        <p:nvPicPr>
          <p:cNvPr id="3686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9175"/>
            <a:ext cx="716280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-11-</a:t>
            </a:r>
          </a:p>
        </p:txBody>
      </p:sp>
      <p:sp>
        <p:nvSpPr>
          <p:cNvPr id="38915" name="Rectangle 6"/>
          <p:cNvSpPr>
            <a:spLocks noChangeArrowheads="1"/>
          </p:cNvSpPr>
          <p:nvPr/>
        </p:nvSpPr>
        <p:spPr bwMode="auto">
          <a:xfrm>
            <a:off x="152400" y="1295400"/>
            <a:ext cx="88392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/>
              <a:t>Mom said if I really want to buy a walkie-talkie, save my money.</a:t>
            </a:r>
          </a:p>
          <a:p>
            <a:pPr algn="ctr"/>
            <a:endParaRPr lang="en-US" sz="3200"/>
          </a:p>
          <a:p>
            <a:pPr algn="ctr"/>
            <a:r>
              <a:rPr lang="en-US" sz="3200"/>
              <a:t>Saving money is hard.</a:t>
            </a:r>
          </a:p>
        </p:txBody>
      </p:sp>
      <p:pic>
        <p:nvPicPr>
          <p:cNvPr id="3891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373438"/>
            <a:ext cx="5133975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-12-</a:t>
            </a:r>
          </a:p>
        </p:txBody>
      </p:sp>
      <p:sp>
        <p:nvSpPr>
          <p:cNvPr id="40963" name="Rectangle 6"/>
          <p:cNvSpPr>
            <a:spLocks noChangeArrowheads="1"/>
          </p:cNvSpPr>
          <p:nvPr/>
        </p:nvSpPr>
        <p:spPr bwMode="auto">
          <a:xfrm>
            <a:off x="0" y="838200"/>
            <a:ext cx="9144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Because last Sunday, when I used to be rich, I went to Pearson</a:t>
            </a:r>
            <a:r>
              <a:rPr lang="ja-JP" altLang="en-US" sz="2800"/>
              <a:t>’</a:t>
            </a:r>
            <a:r>
              <a:rPr lang="en-US" altLang="ja-JP" sz="2800"/>
              <a:t>s Drug Store and got bubble gum. And after the gum stopped tasting good, I got more gum. And after that gum stopped tasting good, I got more gum. And even though I told my friend David I</a:t>
            </a:r>
            <a:r>
              <a:rPr lang="ja-JP" altLang="en-US" sz="2800"/>
              <a:t>’</a:t>
            </a:r>
            <a:r>
              <a:rPr lang="en-US" altLang="ja-JP" sz="2800"/>
              <a:t>d sell him all the gum in my mouth for a nickel, he still wouldn</a:t>
            </a:r>
            <a:r>
              <a:rPr lang="ja-JP" altLang="en-US" sz="2800"/>
              <a:t>’</a:t>
            </a:r>
            <a:r>
              <a:rPr lang="en-US" altLang="ja-JP" sz="2800"/>
              <a:t>t buy it.</a:t>
            </a:r>
          </a:p>
          <a:p>
            <a:r>
              <a:rPr lang="en-US" sz="2800"/>
              <a:t>Good-bye fifteen cents.</a:t>
            </a:r>
          </a:p>
        </p:txBody>
      </p:sp>
      <p:pic>
        <p:nvPicPr>
          <p:cNvPr id="4096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957638"/>
            <a:ext cx="5486400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-13-</a:t>
            </a:r>
          </a:p>
        </p:txBody>
      </p:sp>
      <p:sp>
        <p:nvSpPr>
          <p:cNvPr id="43011" name="Rectangle 6"/>
          <p:cNvSpPr>
            <a:spLocks noChangeArrowheads="1"/>
          </p:cNvSpPr>
          <p:nvPr/>
        </p:nvSpPr>
        <p:spPr bwMode="auto">
          <a:xfrm>
            <a:off x="228600" y="838200"/>
            <a:ext cx="84582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Last Sunday, when I used to be rich, I bet that I could hold my breath till 300.      Anthony won. </a:t>
            </a:r>
          </a:p>
          <a:p>
            <a:endParaRPr lang="en-US" sz="2800"/>
          </a:p>
          <a:p>
            <a:r>
              <a:rPr lang="en-US" sz="2800"/>
              <a:t>I bet that I could jump from the top of the stoop and land on my feet.                     Nicky won.</a:t>
            </a:r>
          </a:p>
        </p:txBody>
      </p:sp>
      <p:pic>
        <p:nvPicPr>
          <p:cNvPr id="4301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86088"/>
            <a:ext cx="6934200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-14-</a:t>
            </a:r>
          </a:p>
        </p:txBody>
      </p:sp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152400" y="914400"/>
            <a:ext cx="8839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I bet that I could hide this purple marble in my hand, and my mom would never guess which hand I was hiding it in.</a:t>
            </a:r>
          </a:p>
          <a:p>
            <a:r>
              <a:rPr lang="en-US" sz="2800"/>
              <a:t>I didn</a:t>
            </a:r>
            <a:r>
              <a:rPr lang="ja-JP" altLang="en-US" sz="2800"/>
              <a:t>’</a:t>
            </a:r>
            <a:r>
              <a:rPr lang="en-US" altLang="ja-JP" sz="2800"/>
              <a:t>t know that moms made children pay.</a:t>
            </a:r>
            <a:endParaRPr lang="en-US" sz="2800"/>
          </a:p>
        </p:txBody>
      </p:sp>
      <p:pic>
        <p:nvPicPr>
          <p:cNvPr id="4506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73375"/>
            <a:ext cx="6819900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Rectangle 8"/>
          <p:cNvSpPr>
            <a:spLocks noChangeArrowheads="1"/>
          </p:cNvSpPr>
          <p:nvPr/>
        </p:nvSpPr>
        <p:spPr bwMode="auto">
          <a:xfrm>
            <a:off x="3733800" y="2590800"/>
            <a:ext cx="5173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Good-bye another fifteen cents.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-15-</a:t>
            </a:r>
          </a:p>
        </p:txBody>
      </p:sp>
      <p:sp>
        <p:nvSpPr>
          <p:cNvPr id="47107" name="Rectangle 6"/>
          <p:cNvSpPr>
            <a:spLocks noChangeArrowheads="1"/>
          </p:cNvSpPr>
          <p:nvPr/>
        </p:nvSpPr>
        <p:spPr bwMode="auto">
          <a:xfrm>
            <a:off x="0" y="762000"/>
            <a:ext cx="9144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I absolutely was saving the rest of my money. I positively was saving the rest of my money. Except that Eddie called me up and said that he would rent me his snake for an hour.</a:t>
            </a:r>
          </a:p>
          <a:p>
            <a:endParaRPr lang="en-US" sz="2800"/>
          </a:p>
          <a:p>
            <a:r>
              <a:rPr lang="en-US" sz="2800"/>
              <a:t>I always wanted to rent his snake for an hour.</a:t>
            </a:r>
          </a:p>
        </p:txBody>
      </p:sp>
      <p:sp>
        <p:nvSpPr>
          <p:cNvPr id="47108" name="Rectangle 7"/>
          <p:cNvSpPr>
            <a:spLocks noChangeArrowheads="1"/>
          </p:cNvSpPr>
          <p:nvPr/>
        </p:nvSpPr>
        <p:spPr bwMode="auto">
          <a:xfrm>
            <a:off x="5238750" y="3657600"/>
            <a:ext cx="3905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Good-bye twelve cents.</a:t>
            </a:r>
          </a:p>
        </p:txBody>
      </p:sp>
      <p:pic>
        <p:nvPicPr>
          <p:cNvPr id="4710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87763"/>
            <a:ext cx="533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49154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-16-</a:t>
            </a: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381000" y="762000"/>
            <a:ext cx="8458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Anthony said when I</a:t>
            </a:r>
            <a:r>
              <a:rPr lang="ja-JP" altLang="en-US" sz="2400"/>
              <a:t>’</a:t>
            </a:r>
            <a:r>
              <a:rPr lang="en-US" altLang="ja-JP" sz="2400"/>
              <a:t>m ninety-nine I still won</a:t>
            </a:r>
            <a:r>
              <a:rPr lang="ja-JP" altLang="en-US" sz="2400"/>
              <a:t>’</a:t>
            </a:r>
            <a:r>
              <a:rPr lang="en-US" altLang="ja-JP" sz="2400"/>
              <a:t>t have enough for a walkie-talkie.  Nick said I</a:t>
            </a:r>
            <a:r>
              <a:rPr lang="ja-JP" altLang="en-US" sz="2400"/>
              <a:t>’</a:t>
            </a:r>
            <a:r>
              <a:rPr lang="en-US" altLang="ja-JP" sz="2400"/>
              <a:t>m too dumb to be let loose. </a:t>
            </a:r>
          </a:p>
          <a:p>
            <a:endParaRPr lang="en-US" sz="2400"/>
          </a:p>
          <a:p>
            <a:r>
              <a:rPr lang="en-US" sz="2400"/>
              <a:t>My father said that there are certain words a boy can never  say,  no matter how ratty and mean his brothers are being. </a:t>
            </a:r>
          </a:p>
          <a:p>
            <a:endParaRPr lang="en-US" sz="2400"/>
          </a:p>
          <a:p>
            <a:r>
              <a:rPr lang="en-US" sz="2400"/>
              <a:t>My father fined me five cents each for saying them.</a:t>
            </a:r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6324600" y="3429000"/>
            <a:ext cx="2354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Good-bye dime.</a:t>
            </a:r>
          </a:p>
        </p:txBody>
      </p:sp>
      <p:pic>
        <p:nvPicPr>
          <p:cNvPr id="4915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17888"/>
            <a:ext cx="5638800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51202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-17-</a:t>
            </a:r>
          </a:p>
        </p:txBody>
      </p:sp>
      <p:sp>
        <p:nvSpPr>
          <p:cNvPr id="51203" name="Rectangle 6"/>
          <p:cNvSpPr>
            <a:spLocks noChangeArrowheads="1"/>
          </p:cNvSpPr>
          <p:nvPr/>
        </p:nvSpPr>
        <p:spPr bwMode="auto">
          <a:xfrm>
            <a:off x="152400" y="838200"/>
            <a:ext cx="876300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Last Sunday, when I used to be rich, by accident I flushed three cents down the toilet. </a:t>
            </a:r>
          </a:p>
          <a:p>
            <a:endParaRPr lang="en-US" sz="2800"/>
          </a:p>
          <a:p>
            <a:r>
              <a:rPr lang="en-US" sz="2800"/>
              <a:t>A nickel fell through a crack when I walked on my hands. I tried to get my nickel out with a butter knife and also my mother</a:t>
            </a:r>
            <a:r>
              <a:rPr lang="ja-JP" altLang="en-US" sz="2800"/>
              <a:t>’</a:t>
            </a:r>
            <a:r>
              <a:rPr lang="en-US" altLang="ja-JP" sz="2800"/>
              <a:t>s scissors.</a:t>
            </a:r>
          </a:p>
          <a:p>
            <a:endParaRPr lang="en-US" sz="2800"/>
          </a:p>
          <a:p>
            <a:r>
              <a:rPr lang="en-US" sz="2800"/>
              <a:t>Good-bye eight cents. </a:t>
            </a:r>
          </a:p>
          <a:p>
            <a:r>
              <a:rPr lang="en-US" sz="2800"/>
              <a:t>And the butter knife. </a:t>
            </a:r>
          </a:p>
          <a:p>
            <a:r>
              <a:rPr lang="en-US" sz="2800"/>
              <a:t>And the scissors.</a:t>
            </a:r>
          </a:p>
          <a:p>
            <a:endParaRPr lang="en-US" sz="2800"/>
          </a:p>
        </p:txBody>
      </p:sp>
      <p:pic>
        <p:nvPicPr>
          <p:cNvPr id="5120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3992563"/>
            <a:ext cx="4400550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470025"/>
          </a:xfrm>
        </p:spPr>
        <p:txBody>
          <a:bodyPr/>
          <a:lstStyle/>
          <a:p>
            <a:pPr eaLnBrk="1" hangingPunct="1"/>
            <a:r>
              <a:rPr lang="en-US" sz="4000" smtClean="0"/>
              <a:t>Alexander Who Used to Be Rich Last Sunday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7244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/>
              <a:t>JUDITH VIORST</a:t>
            </a:r>
          </a:p>
          <a:p>
            <a:pPr eaLnBrk="1" hangingPunct="1"/>
            <a:r>
              <a:rPr lang="en-US" smtClean="0"/>
              <a:t>Illustrated by RAY CRUZ</a:t>
            </a:r>
          </a:p>
          <a:p>
            <a:pPr eaLnBrk="1" hangingPunct="1"/>
            <a:r>
              <a:rPr lang="en-US" smtClean="0"/>
              <a:t>Aladdin Paperbacks</a:t>
            </a:r>
          </a:p>
          <a:p>
            <a:pPr eaLnBrk="1" hangingPunct="1"/>
            <a:endParaRPr lang="en-US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905000"/>
            <a:ext cx="45720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59436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-18-</a:t>
            </a:r>
          </a:p>
        </p:txBody>
      </p:sp>
      <p:pic>
        <p:nvPicPr>
          <p:cNvPr id="5325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1213"/>
            <a:ext cx="6677025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7"/>
          <p:cNvSpPr txBox="1">
            <a:spLocks noChangeArrowheads="1"/>
          </p:cNvSpPr>
          <p:nvPr/>
        </p:nvSpPr>
        <p:spPr bwMode="auto">
          <a:xfrm>
            <a:off x="381000" y="914400"/>
            <a:ext cx="81534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Last Sunday, when I used to be rich, I found this chocolate candy bar just sitting there.  I rescued it from being melted or smushed.  Except the way I rescued it from being melted or smushed was that I ate it.  How was I supposed to know it was Anthony</a:t>
            </a:r>
            <a:r>
              <a:rPr lang="ja-JP" altLang="en-US" sz="2800"/>
              <a:t>’</a:t>
            </a:r>
            <a:r>
              <a:rPr lang="en-US" altLang="ja-JP" sz="2800"/>
              <a:t>s?</a:t>
            </a:r>
            <a:endParaRPr lang="en-US" sz="2800"/>
          </a:p>
        </p:txBody>
      </p:sp>
      <p:sp>
        <p:nvSpPr>
          <p:cNvPr id="53253" name="Rectangle 8"/>
          <p:cNvSpPr>
            <a:spLocks noChangeArrowheads="1"/>
          </p:cNvSpPr>
          <p:nvPr/>
        </p:nvSpPr>
        <p:spPr bwMode="auto">
          <a:xfrm>
            <a:off x="5029200" y="32004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Good-bye eleven cents.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-19-</a:t>
            </a:r>
          </a:p>
        </p:txBody>
      </p:sp>
      <p:sp>
        <p:nvSpPr>
          <p:cNvPr id="55299" name="Rectangle 6"/>
          <p:cNvSpPr>
            <a:spLocks noChangeArrowheads="1"/>
          </p:cNvSpPr>
          <p:nvPr/>
        </p:nvSpPr>
        <p:spPr bwMode="auto">
          <a:xfrm>
            <a:off x="0" y="762000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I absolutely was saving the rest of my money. I positively was saving the rest of my money. But then Nick did a magic trick that made my pennies vanish in thin air.  The trick to bring them back he hasn</a:t>
            </a:r>
            <a:r>
              <a:rPr lang="ja-JP" altLang="en-US" sz="2800"/>
              <a:t>’</a:t>
            </a:r>
            <a:r>
              <a:rPr lang="en-US" altLang="ja-JP" sz="2800"/>
              <a:t>t learned yet.</a:t>
            </a:r>
            <a:endParaRPr lang="en-US" sz="2800"/>
          </a:p>
        </p:txBody>
      </p:sp>
      <p:sp>
        <p:nvSpPr>
          <p:cNvPr id="55300" name="Rectangle 7"/>
          <p:cNvSpPr>
            <a:spLocks noChangeArrowheads="1"/>
          </p:cNvSpPr>
          <p:nvPr/>
        </p:nvSpPr>
        <p:spPr bwMode="auto">
          <a:xfrm>
            <a:off x="5486400" y="2514600"/>
            <a:ext cx="3509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Good-bye four cents.</a:t>
            </a:r>
          </a:p>
        </p:txBody>
      </p:sp>
      <p:pic>
        <p:nvPicPr>
          <p:cNvPr id="5530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94025"/>
            <a:ext cx="7162800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57346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-20-</a:t>
            </a:r>
          </a:p>
        </p:txBody>
      </p:sp>
      <p:sp>
        <p:nvSpPr>
          <p:cNvPr id="57347" name="Rectangle 6"/>
          <p:cNvSpPr>
            <a:spLocks noChangeArrowheads="1"/>
          </p:cNvSpPr>
          <p:nvPr/>
        </p:nvSpPr>
        <p:spPr bwMode="auto">
          <a:xfrm>
            <a:off x="304800" y="838200"/>
            <a:ext cx="86106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Anthony said that even when I</a:t>
            </a:r>
            <a:r>
              <a:rPr lang="ja-JP" altLang="en-US" sz="2800"/>
              <a:t>’</a:t>
            </a:r>
            <a:r>
              <a:rPr lang="en-US" altLang="ja-JP" sz="2800"/>
              <a:t>m 199, I still won</a:t>
            </a:r>
            <a:r>
              <a:rPr lang="ja-JP" altLang="en-US" sz="2800"/>
              <a:t>’</a:t>
            </a:r>
            <a:r>
              <a:rPr lang="en-US" altLang="ja-JP" sz="2800"/>
              <a:t>t have enough for a walkie-talkie. Nick said they should lock me in a cage. My father said that there are certain things a boy can never kick, no matter how ratty and mean his brothers are being. My father made me pay five cents for kicking it.</a:t>
            </a:r>
          </a:p>
          <a:p>
            <a:r>
              <a:rPr lang="en-US" sz="2400"/>
              <a:t>                                                                    </a:t>
            </a:r>
            <a:r>
              <a:rPr lang="en-US" sz="2800"/>
              <a:t>Good-bye nickel.</a:t>
            </a: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89325"/>
            <a:ext cx="6096000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59394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-21-</a:t>
            </a:r>
          </a:p>
        </p:txBody>
      </p:sp>
      <p:sp>
        <p:nvSpPr>
          <p:cNvPr id="59395" name="Rectangle 6"/>
          <p:cNvSpPr>
            <a:spLocks noChangeArrowheads="1"/>
          </p:cNvSpPr>
          <p:nvPr/>
        </p:nvSpPr>
        <p:spPr bwMode="auto">
          <a:xfrm>
            <a:off x="0" y="838200"/>
            <a:ext cx="9144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Last Sunday, when I used to be rich, Cathy around the corner had a garage sale. I positively only went to look. I looked at a half-melted candle. I needed that candle. I looked at a bear with one eye. I needed that bear. I looked at a deck of cards that was perfect except for no seven of clubs and no two of diamonds. I didn</a:t>
            </a:r>
            <a:r>
              <a:rPr lang="ja-JP" altLang="en-US" sz="2400"/>
              <a:t>’</a:t>
            </a:r>
            <a:r>
              <a:rPr lang="en-US" altLang="ja-JP" sz="2400"/>
              <a:t>t need that seven or that two.</a:t>
            </a:r>
          </a:p>
          <a:p>
            <a:r>
              <a:rPr lang="en-US" sz="2400"/>
              <a:t>             Good-bye twenty cents.</a:t>
            </a:r>
          </a:p>
        </p:txBody>
      </p:sp>
      <p:pic>
        <p:nvPicPr>
          <p:cNvPr id="5939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40150"/>
            <a:ext cx="74676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61442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-22-</a:t>
            </a:r>
          </a:p>
        </p:txBody>
      </p:sp>
      <p:sp>
        <p:nvSpPr>
          <p:cNvPr id="61443" name="Rectangle 6"/>
          <p:cNvSpPr>
            <a:spLocks noChangeArrowheads="1"/>
          </p:cNvSpPr>
          <p:nvPr/>
        </p:nvSpPr>
        <p:spPr bwMode="auto">
          <a:xfrm>
            <a:off x="0" y="685800"/>
            <a:ext cx="9144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 absolutely was saving the rest of my money. I positively was saving the rest of my money. I absolutely positively was saving the rest of  my money. Except I needed to get some money to save.</a:t>
            </a:r>
          </a:p>
        </p:txBody>
      </p:sp>
      <p:pic>
        <p:nvPicPr>
          <p:cNvPr id="6144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33750"/>
            <a:ext cx="52578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63490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-23-</a:t>
            </a:r>
          </a:p>
        </p:txBody>
      </p: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228600" y="838200"/>
            <a:ext cx="86868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 tried to make a tooth fall out—I could put it under my pillow and get a quarter. No loose teeth.</a:t>
            </a:r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4413"/>
            <a:ext cx="7772400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65538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-24-</a:t>
            </a:r>
          </a:p>
        </p:txBody>
      </p:sp>
      <p:sp>
        <p:nvSpPr>
          <p:cNvPr id="65539" name="Rectangle 4"/>
          <p:cNvSpPr>
            <a:spLocks noChangeArrowheads="1"/>
          </p:cNvSpPr>
          <p:nvPr/>
        </p:nvSpPr>
        <p:spPr bwMode="auto">
          <a:xfrm>
            <a:off x="0" y="762000"/>
            <a:ext cx="9144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 looked in Pearson</a:t>
            </a:r>
            <a:r>
              <a:rPr lang="ja-JP" altLang="en-US" sz="3200"/>
              <a:t>’</a:t>
            </a:r>
            <a:r>
              <a:rPr lang="en-US" altLang="ja-JP" sz="3200"/>
              <a:t>s telephone booths for nickels and dimes that people sometimes forget. No one forgot.</a:t>
            </a:r>
            <a:endParaRPr lang="en-US" sz="3200"/>
          </a:p>
        </p:txBody>
      </p:sp>
      <p:pic>
        <p:nvPicPr>
          <p:cNvPr id="6554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46313"/>
            <a:ext cx="7924800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67586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-25-</a:t>
            </a:r>
          </a:p>
        </p:txBody>
      </p:sp>
      <p:sp>
        <p:nvSpPr>
          <p:cNvPr id="67587" name="Rectangle 4"/>
          <p:cNvSpPr>
            <a:spLocks noChangeArrowheads="1"/>
          </p:cNvSpPr>
          <p:nvPr/>
        </p:nvSpPr>
        <p:spPr bwMode="auto">
          <a:xfrm>
            <a:off x="0" y="838200"/>
            <a:ext cx="8991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 brought some non-returnable bottles down to Friendly</a:t>
            </a:r>
            <a:r>
              <a:rPr lang="ja-JP" altLang="en-US" sz="3200"/>
              <a:t>’</a:t>
            </a:r>
            <a:r>
              <a:rPr lang="en-US" altLang="ja-JP" sz="3200"/>
              <a:t>s Market.   Friendly</a:t>
            </a:r>
            <a:r>
              <a:rPr lang="ja-JP" altLang="en-US" sz="3200"/>
              <a:t>’</a:t>
            </a:r>
            <a:r>
              <a:rPr lang="en-US" altLang="ja-JP" sz="3200"/>
              <a:t>s Market wasn</a:t>
            </a:r>
            <a:r>
              <a:rPr lang="ja-JP" altLang="en-US" sz="3200"/>
              <a:t>’</a:t>
            </a:r>
            <a:r>
              <a:rPr lang="en-US" altLang="ja-JP" sz="3200"/>
              <a:t>t very friendly.</a:t>
            </a:r>
            <a:endParaRPr lang="en-US" sz="3200"/>
          </a:p>
        </p:txBody>
      </p:sp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2525"/>
            <a:ext cx="792480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69634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-26-</a:t>
            </a:r>
          </a:p>
        </p:txBody>
      </p:sp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762000" y="841375"/>
            <a:ext cx="7169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/>
              <a:t>I told my grandma and grandpa to </a:t>
            </a:r>
          </a:p>
          <a:p>
            <a:pPr algn="ctr"/>
            <a:r>
              <a:rPr lang="en-US" sz="3600"/>
              <a:t>come back soon.</a:t>
            </a:r>
          </a:p>
        </p:txBody>
      </p:sp>
      <p:pic>
        <p:nvPicPr>
          <p:cNvPr id="696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97125"/>
            <a:ext cx="7448550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71682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-27-</a:t>
            </a:r>
          </a:p>
        </p:txBody>
      </p:sp>
      <p:sp>
        <p:nvSpPr>
          <p:cNvPr id="71683" name="Rectangle 4"/>
          <p:cNvSpPr>
            <a:spLocks noChangeArrowheads="1"/>
          </p:cNvSpPr>
          <p:nvPr/>
        </p:nvSpPr>
        <p:spPr bwMode="auto">
          <a:xfrm>
            <a:off x="0" y="685800"/>
            <a:ext cx="9144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Last Sunday, when I used to be rich, I used to have a dollar. I do not have a dollar any more. I</a:t>
            </a:r>
            <a:r>
              <a:rPr lang="ja-JP" altLang="en-US" sz="3200"/>
              <a:t>’</a:t>
            </a:r>
            <a:r>
              <a:rPr lang="en-US" altLang="ja-JP" sz="3200"/>
              <a:t>ve got this dopey deck of cards.  I</a:t>
            </a:r>
            <a:r>
              <a:rPr lang="ja-JP" altLang="en-US" sz="3200"/>
              <a:t>’</a:t>
            </a:r>
            <a:r>
              <a:rPr lang="en-US" altLang="ja-JP" sz="3200"/>
              <a:t>ve got this one-eyed bear. I</a:t>
            </a:r>
            <a:r>
              <a:rPr lang="ja-JP" altLang="en-US" sz="3200"/>
              <a:t>’</a:t>
            </a:r>
            <a:r>
              <a:rPr lang="en-US" altLang="ja-JP" sz="3200"/>
              <a:t>ve got this melted candle.</a:t>
            </a:r>
            <a:endParaRPr lang="en-US" sz="3200"/>
          </a:p>
        </p:txBody>
      </p:sp>
      <p:pic>
        <p:nvPicPr>
          <p:cNvPr id="7168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27338"/>
            <a:ext cx="6629400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pic>
        <p:nvPicPr>
          <p:cNvPr id="1843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600200"/>
            <a:ext cx="2133600" cy="4525963"/>
          </a:xfrm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286000" y="2057400"/>
            <a:ext cx="6477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It isn</a:t>
            </a:r>
            <a:r>
              <a:rPr lang="ja-JP" altLang="en-US" sz="3200"/>
              <a:t>’</a:t>
            </a:r>
            <a:r>
              <a:rPr lang="en-US" altLang="ja-JP" sz="3200"/>
              <a:t>t fair that my brother Anthony has two dollars and three quarters and one dime and seven nickels and eighteen pennies.</a:t>
            </a:r>
            <a:endParaRPr lang="en-US" sz="3200"/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73730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-28-</a:t>
            </a:r>
          </a:p>
        </p:txBody>
      </p:sp>
      <p:pic>
        <p:nvPicPr>
          <p:cNvPr id="7373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622425"/>
            <a:ext cx="6391275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2" name="Text Box 6"/>
          <p:cNvSpPr txBox="1">
            <a:spLocks noChangeArrowheads="1"/>
          </p:cNvSpPr>
          <p:nvPr/>
        </p:nvSpPr>
        <p:spPr bwMode="auto">
          <a:xfrm>
            <a:off x="1828800" y="1524000"/>
            <a:ext cx="60594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/>
              <a:t>And . . . some bus tokens.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75778" name="Text Box 3"/>
          <p:cNvSpPr txBox="1">
            <a:spLocks noChangeArrowheads="1"/>
          </p:cNvSpPr>
          <p:nvPr/>
        </p:nvSpPr>
        <p:spPr bwMode="auto">
          <a:xfrm>
            <a:off x="8077200" y="61722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-22-</a:t>
            </a:r>
          </a:p>
        </p:txBody>
      </p:sp>
      <p:sp>
        <p:nvSpPr>
          <p:cNvPr id="75779" name="Rectangle 5"/>
          <p:cNvSpPr>
            <a:spLocks noChangeArrowheads="1"/>
          </p:cNvSpPr>
          <p:nvPr/>
        </p:nvSpPr>
        <p:spPr bwMode="auto">
          <a:xfrm>
            <a:off x="3200400" y="1752600"/>
            <a:ext cx="28590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/>
              <a:t>THE END</a:t>
            </a:r>
          </a:p>
        </p:txBody>
      </p:sp>
      <p:pic>
        <p:nvPicPr>
          <p:cNvPr id="75780" name="Picture 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59436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Let</a:t>
            </a:r>
            <a:r>
              <a:rPr lang="en-US" altLang="en-US" smtClean="0"/>
              <a:t>’</a:t>
            </a:r>
            <a:r>
              <a:rPr lang="en-US" smtClean="0"/>
              <a:t>s try together…</a:t>
            </a:r>
          </a:p>
        </p:txBody>
      </p:sp>
      <p:sp>
        <p:nvSpPr>
          <p:cNvPr id="77826" name="Rectangle 3"/>
          <p:cNvSpPr>
            <a:spLocks noChangeArrowheads="1"/>
          </p:cNvSpPr>
          <p:nvPr/>
        </p:nvSpPr>
        <p:spPr bwMode="auto">
          <a:xfrm>
            <a:off x="152400" y="914400"/>
            <a:ext cx="8839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/>
              <a:t>Anthony has two dollars</a:t>
            </a:r>
          </a:p>
          <a:p>
            <a:r>
              <a:rPr lang="en-US" sz="3600"/>
              <a:t>three quarters one dime seven nickels</a:t>
            </a:r>
          </a:p>
          <a:p>
            <a:r>
              <a:rPr lang="en-US" sz="3600"/>
              <a:t>eighteen pennies.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1"/>
          <p:cNvSpPr>
            <a:spLocks noChangeArrowheads="1"/>
          </p:cNvSpPr>
          <p:nvPr/>
        </p:nvSpPr>
        <p:spPr bwMode="auto">
          <a:xfrm>
            <a:off x="304800" y="304800"/>
            <a:ext cx="5334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/>
              <a:t>Anthony has </a:t>
            </a:r>
          </a:p>
          <a:p>
            <a:r>
              <a:rPr lang="en-US" sz="3600"/>
              <a:t>two dollars</a:t>
            </a:r>
          </a:p>
          <a:p>
            <a:r>
              <a:rPr lang="en-US" sz="3600"/>
              <a:t>three quarters</a:t>
            </a:r>
          </a:p>
          <a:p>
            <a:r>
              <a:rPr lang="en-US" sz="3600"/>
              <a:t>one dime</a:t>
            </a:r>
          </a:p>
          <a:p>
            <a:r>
              <a:rPr lang="en-US" sz="3600"/>
              <a:t>seven nickels</a:t>
            </a:r>
          </a:p>
          <a:p>
            <a:r>
              <a:rPr lang="en-US" sz="3600"/>
              <a:t>eighteen pennies.</a:t>
            </a:r>
          </a:p>
        </p:txBody>
      </p:sp>
      <p:pic>
        <p:nvPicPr>
          <p:cNvPr id="78850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68580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67640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53340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44780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4900" y="240030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590800"/>
            <a:ext cx="170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9713" y="4038600"/>
            <a:ext cx="1306512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8" name="Picture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40386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9" name="Picture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36576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0" name="Picture 2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2286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1" name="Picture 2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32004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2" name="Picture 2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25908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3" name="Picture 2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4313" y="2971800"/>
            <a:ext cx="1306512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4" name="Picture 2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21336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5" name="Picture 2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23622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6" name="Picture 2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6538" y="11430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7" name="Picture 3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15240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8" name="Picture 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16764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9" name="Picture 3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6096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0" name="Picture 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7620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1" name="Picture 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3138" y="-3810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2" name="Picture 3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-2286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3" name="Picture 3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4" name="Picture 3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3657600"/>
            <a:ext cx="38989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5" name="Picture 3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4737100"/>
            <a:ext cx="38989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6" name="Picture 4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81400"/>
            <a:ext cx="1785938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7" name="Picture 4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3352800"/>
            <a:ext cx="1785938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8" name="Picture 4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6400" y="3429000"/>
            <a:ext cx="1785938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79" name="Picture 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4648200"/>
            <a:ext cx="130492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80" name="Rectangle 45"/>
          <p:cNvSpPr>
            <a:spLocks noChangeArrowheads="1"/>
          </p:cNvSpPr>
          <p:nvPr/>
        </p:nvSpPr>
        <p:spPr bwMode="auto">
          <a:xfrm>
            <a:off x="457200" y="5334000"/>
            <a:ext cx="2632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How much $ does </a:t>
            </a:r>
          </a:p>
          <a:p>
            <a:r>
              <a:rPr lang="en-US" b="1"/>
              <a:t>he have in all?</a:t>
            </a:r>
            <a:endParaRPr lang="en-US"/>
          </a:p>
        </p:txBody>
      </p:sp>
      <p:cxnSp>
        <p:nvCxnSpPr>
          <p:cNvPr id="78881" name="Straight Connector 47"/>
          <p:cNvCxnSpPr>
            <a:cxnSpLocks noChangeShapeType="1"/>
          </p:cNvCxnSpPr>
          <p:nvPr/>
        </p:nvCxnSpPr>
        <p:spPr bwMode="auto">
          <a:xfrm>
            <a:off x="533400" y="6324600"/>
            <a:ext cx="2362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8882" name="Picture 3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6600" y="6078538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One more try!</a:t>
            </a:r>
          </a:p>
        </p:txBody>
      </p:sp>
      <p:sp>
        <p:nvSpPr>
          <p:cNvPr id="79874" name="Rectangle 3"/>
          <p:cNvSpPr>
            <a:spLocks noChangeArrowheads="1"/>
          </p:cNvSpPr>
          <p:nvPr/>
        </p:nvSpPr>
        <p:spPr bwMode="auto">
          <a:xfrm>
            <a:off x="304800" y="1828800"/>
            <a:ext cx="8458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Nicholas has one dollar two quarters five dimes five nickels thirteen pennies.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3"/>
          <p:cNvSpPr>
            <a:spLocks noChangeArrowheads="1"/>
          </p:cNvSpPr>
          <p:nvPr/>
        </p:nvSpPr>
        <p:spPr bwMode="auto">
          <a:xfrm>
            <a:off x="304800" y="22225"/>
            <a:ext cx="5181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Nicholas has one dollar two quarters five dimes five nickels thirteen pennies.</a:t>
            </a:r>
          </a:p>
        </p:txBody>
      </p:sp>
      <p:pic>
        <p:nvPicPr>
          <p:cNvPr id="8089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169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6"/>
          <p:cNvSpPr>
            <a:spLocks noChangeArrowheads="1"/>
          </p:cNvSpPr>
          <p:nvPr/>
        </p:nvSpPr>
        <p:spPr bwMode="auto">
          <a:xfrm>
            <a:off x="457200" y="5334000"/>
            <a:ext cx="2632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How much $ does </a:t>
            </a:r>
          </a:p>
          <a:p>
            <a:r>
              <a:rPr lang="en-US" b="1"/>
              <a:t>he have in all?</a:t>
            </a:r>
            <a:endParaRPr lang="en-US"/>
          </a:p>
        </p:txBody>
      </p:sp>
      <p:cxnSp>
        <p:nvCxnSpPr>
          <p:cNvPr id="80900" name="Straight Connector 7"/>
          <p:cNvCxnSpPr>
            <a:cxnSpLocks noChangeShapeType="1"/>
          </p:cNvCxnSpPr>
          <p:nvPr/>
        </p:nvCxnSpPr>
        <p:spPr bwMode="auto">
          <a:xfrm>
            <a:off x="533400" y="6324600"/>
            <a:ext cx="2362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80901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6600" y="60706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Partner &amp; Small Group Work:  </a:t>
            </a:r>
          </a:p>
        </p:txBody>
      </p:sp>
      <p:sp>
        <p:nvSpPr>
          <p:cNvPr id="81922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22098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With your partners use a drawing &amp; words to show your solution path.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800600" y="1397000"/>
          <a:ext cx="3810000" cy="477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</a:tblGrid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Groups</a:t>
                      </a:r>
                      <a:endParaRPr lang="en-US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Brice, &amp;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Tori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Brice &amp;  Justin S.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Renee, 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&amp; Justin T.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Leland 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&amp; Abby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Allie &amp; Ryan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Haven &amp;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Makayla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Cale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&amp; Lindsey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Leviticus &amp;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 Savanna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Joey &amp; Alex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24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60452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dirty="0" smtClean="0"/>
              <a:t>Louie has 3 dollars, 5 nickels, 2 dimes, 1 quarter &amp; nine pennies.</a:t>
            </a:r>
          </a:p>
          <a:p>
            <a:pPr marL="0" indent="0" eaLnBrk="1" hangingPunct="1">
              <a:buFontTx/>
              <a:buNone/>
            </a:pPr>
            <a:endParaRPr lang="en-US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Lee has 2 dollars, 4 nickels, 1 dime, 2 quarters &amp; three pennies.</a:t>
            </a:r>
          </a:p>
          <a:p>
            <a:pPr marL="0" indent="0" eaLnBrk="1" hangingPunct="1">
              <a:buFontTx/>
              <a:buNone/>
            </a:pPr>
            <a:endParaRPr lang="en-US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Josh has 1 dollar, 3 nickels, 3 dimes, 2 quarter &amp; two pennies.</a:t>
            </a:r>
          </a:p>
          <a:p>
            <a:pPr marL="0" indent="0" eaLnBrk="1" hangingPunct="1">
              <a:buFontTx/>
              <a:buNone/>
            </a:pPr>
            <a:endParaRPr lang="en-US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Roy has 5 dollars, 2 nickels, 3 dimes, 2 quarter &amp; nine pennies.</a:t>
            </a:r>
          </a:p>
          <a:p>
            <a:pPr marL="0" indent="0" eaLnBrk="1" hangingPunct="1">
              <a:buFontTx/>
              <a:buNone/>
            </a:pPr>
            <a:endParaRPr lang="en-US" dirty="0" smtClean="0"/>
          </a:p>
          <a:p>
            <a:pPr marL="0" indent="0" eaLnBrk="1" hangingPunct="1">
              <a:buFontTx/>
              <a:buNone/>
            </a:pPr>
            <a:endParaRPr lang="en-US" dirty="0" smtClean="0"/>
          </a:p>
          <a:p>
            <a:pPr marL="0" indent="0"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Juliet has 3 dollars, 5 nickels, 2 dimes, 1 quarter &amp; nine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Leanne has 2 dollars, 4 nickels, 1 dime, 2 quarters &amp; three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Haley has 1 dollar, 3 nickels, 3 dimes, 2 quarter &amp; two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Katie has 5 dollars, 2 nickels, 3 dimes, 2 quarter &amp; nine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Ken has 2 dollars, 5 nickels, 5 dimes, 1 quarter &amp; 1 penny.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George has 6 dollars, 4 nickels, 1 dime, 2 quarters &amp; three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Abe has 8 dollar, 5 nickels, 1 dimes, 2 quarter &amp; 14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Ann has 1 dollars, 4 nickels, 3 dimes, 2 quarter &amp; fifteen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43434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pic>
        <p:nvPicPr>
          <p:cNvPr id="2048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1600200"/>
            <a:ext cx="5791200" cy="4724400"/>
          </a:xfrm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3276600" y="685800"/>
            <a:ext cx="55626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It ISN</a:t>
            </a:r>
            <a:r>
              <a:rPr lang="ja-JP" altLang="en-US" sz="3200"/>
              <a:t>’</a:t>
            </a:r>
            <a:r>
              <a:rPr lang="en-US" altLang="ja-JP" sz="3200"/>
              <a:t>T fair that my brother Anthony has two dollars and three quarters and one dime and seven nickels and eighteen pennies.</a:t>
            </a:r>
            <a:endParaRPr lang="en-US" sz="3200"/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Tilly has 2 dollars, 5 nickels, 5 dimes, 1 quarter &amp; 1 penny.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Tom has 6 dollars, 4 nickels, 1 dime, 2 quarters &amp; three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Jane has 8 dollar, 5 nickels, 1 dimes, 2 quarter &amp; 14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r>
              <a:rPr lang="en-US" smtClean="0"/>
              <a:t>Jill has 1 dollars, 4 nickels, 3 dimes, 2 quarter &amp; fifteen pennies.</a:t>
            </a:r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endParaRPr lang="en-US" smtClean="0"/>
          </a:p>
          <a:p>
            <a:pPr marL="0" indent="0"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Interesting Money Facts…</a:t>
            </a:r>
          </a:p>
        </p:txBody>
      </p:sp>
      <p:pic>
        <p:nvPicPr>
          <p:cNvPr id="8704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057400"/>
            <a:ext cx="36195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828800"/>
            <a:ext cx="2451100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8" y="60452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Do you know these slang terms for money?</a:t>
            </a:r>
          </a:p>
        </p:txBody>
      </p:sp>
      <p:sp>
        <p:nvSpPr>
          <p:cNvPr id="880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05000"/>
            <a:ext cx="8229600" cy="4525963"/>
          </a:xfrm>
        </p:spPr>
        <p:txBody>
          <a:bodyPr/>
          <a:lstStyle/>
          <a:p>
            <a:pPr eaLnBrk="1" hangingPunct="1"/>
            <a:r>
              <a:rPr lang="en-US" sz="4000" smtClean="0"/>
              <a:t>Dough</a:t>
            </a:r>
          </a:p>
          <a:p>
            <a:pPr eaLnBrk="1" hangingPunct="1"/>
            <a:r>
              <a:rPr lang="en-US" sz="4000" smtClean="0"/>
              <a:t>Moolah</a:t>
            </a:r>
          </a:p>
          <a:p>
            <a:pPr eaLnBrk="1" hangingPunct="1"/>
            <a:r>
              <a:rPr lang="en-US" sz="4000" smtClean="0"/>
              <a:t>Greenback</a:t>
            </a:r>
          </a:p>
          <a:p>
            <a:pPr eaLnBrk="1" hangingPunct="1"/>
            <a:r>
              <a:rPr lang="en-US" sz="4000" smtClean="0"/>
              <a:t>Buck</a:t>
            </a:r>
          </a:p>
        </p:txBody>
      </p:sp>
      <p:pic>
        <p:nvPicPr>
          <p:cNvPr id="88067" name="Picture 4" descr="MoneyBills020208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3429000" y="1828800"/>
            <a:ext cx="51228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Each country prints its own money. Notice the diamond &amp; elephants on this South African rand.</a:t>
            </a:r>
          </a:p>
        </p:txBody>
      </p:sp>
      <p:pic>
        <p:nvPicPr>
          <p:cNvPr id="89090" name="Picture 5" descr="safricamoney2.jpg - South African Currenc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81200"/>
            <a:ext cx="7239000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Money from Tanzania, Africa</a:t>
            </a:r>
          </a:p>
        </p:txBody>
      </p:sp>
      <p:pic>
        <p:nvPicPr>
          <p:cNvPr id="90114" name="Picture 5" descr="tanzaniamoney.jpg - Tanzania Mone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474788"/>
            <a:ext cx="762000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How much is a Mexican peso worth in dollars?</a:t>
            </a:r>
          </a:p>
        </p:txBody>
      </p:sp>
      <p:pic>
        <p:nvPicPr>
          <p:cNvPr id="91138" name="Picture 4" descr="monedas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00100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Several countries in Europe decided to use the same money.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Germany, France, Italy, and others now use the euro.</a:t>
            </a:r>
          </a:p>
        </p:txBody>
      </p:sp>
      <p:pic>
        <p:nvPicPr>
          <p:cNvPr id="92163" name="Picture 4" descr="1140948356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19400"/>
            <a:ext cx="8458200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60452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Author</a:t>
            </a:r>
            <a:r>
              <a:rPr lang="en-US" altLang="en-US" smtClean="0"/>
              <a:t>’</a:t>
            </a:r>
            <a:r>
              <a:rPr lang="en-US" smtClean="0"/>
              <a:t>s Assignment</a:t>
            </a:r>
          </a:p>
        </p:txBody>
      </p:sp>
      <p:pic>
        <p:nvPicPr>
          <p:cNvPr id="9318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1384300"/>
            <a:ext cx="9004300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3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60452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What would you do if you received a large amount of money?</a:t>
            </a:r>
          </a:p>
        </p:txBody>
      </p:sp>
      <p:pic>
        <p:nvPicPr>
          <p:cNvPr id="94210" name="Picture 4" descr="MoneyHand0202084_e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3581400" y="1676400"/>
            <a:ext cx="510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Text Box 5"/>
          <p:cNvSpPr txBox="1">
            <a:spLocks noChangeArrowheads="1"/>
          </p:cNvSpPr>
          <p:nvPr/>
        </p:nvSpPr>
        <p:spPr bwMode="auto">
          <a:xfrm>
            <a:off x="381000" y="22098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4212" name="Text Box 6"/>
          <p:cNvSpPr txBox="1">
            <a:spLocks noChangeArrowheads="1"/>
          </p:cNvSpPr>
          <p:nvPr/>
        </p:nvSpPr>
        <p:spPr bwMode="auto">
          <a:xfrm>
            <a:off x="533400" y="2286000"/>
            <a:ext cx="2895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1.Spend it on something you want</a:t>
            </a:r>
          </a:p>
          <a:p>
            <a:pPr>
              <a:spcBef>
                <a:spcPct val="50000"/>
              </a:spcBef>
            </a:pPr>
            <a:r>
              <a:rPr lang="en-US" sz="3200"/>
              <a:t>2. Save it for the future</a:t>
            </a:r>
          </a:p>
          <a:p>
            <a:pPr>
              <a:spcBef>
                <a:spcPct val="50000"/>
              </a:spcBef>
            </a:pPr>
            <a:r>
              <a:rPr lang="en-US" sz="3200"/>
              <a:t>3.Use it to help someone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My Money Story…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28600" y="2514600"/>
            <a:ext cx="762000" cy="990600"/>
          </a:xfrm>
          <a:prstGeom prst="rect">
            <a:avLst/>
          </a:prstGeom>
          <a:gradFill rotWithShape="1">
            <a:gsLst>
              <a:gs pos="0">
                <a:srgbClr val="CBFFFF"/>
              </a:gs>
              <a:gs pos="100000">
                <a:srgbClr val="B5E5E9"/>
              </a:gs>
            </a:gsLst>
            <a:lin ang="5400000"/>
          </a:gradFill>
          <a:ln w="9525">
            <a:solidFill>
              <a:srgbClr val="B6DCD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1371600" y="2514600"/>
            <a:ext cx="1143000" cy="1066800"/>
          </a:xfrm>
          <a:prstGeom prst="rect">
            <a:avLst/>
          </a:prstGeom>
          <a:gradFill rotWithShape="1">
            <a:gsLst>
              <a:gs pos="0">
                <a:srgbClr val="CBFFFF"/>
              </a:gs>
              <a:gs pos="100000">
                <a:srgbClr val="B5E5E9"/>
              </a:gs>
            </a:gsLst>
            <a:lin ang="5400000"/>
          </a:gradFill>
          <a:ln w="9525">
            <a:solidFill>
              <a:srgbClr val="B6DCD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819400" y="2514600"/>
            <a:ext cx="1676400" cy="1600200"/>
          </a:xfrm>
          <a:prstGeom prst="rect">
            <a:avLst/>
          </a:prstGeom>
          <a:gradFill rotWithShape="1">
            <a:gsLst>
              <a:gs pos="0">
                <a:srgbClr val="CBFFFF"/>
              </a:gs>
              <a:gs pos="100000">
                <a:srgbClr val="B5E5E9"/>
              </a:gs>
            </a:gsLst>
            <a:lin ang="5400000"/>
          </a:gradFill>
          <a:ln w="9525">
            <a:solidFill>
              <a:srgbClr val="B6DCD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4953000" y="2514600"/>
            <a:ext cx="2514600" cy="2362200"/>
          </a:xfrm>
          <a:prstGeom prst="rect">
            <a:avLst/>
          </a:prstGeom>
          <a:gradFill rotWithShape="1">
            <a:gsLst>
              <a:gs pos="0">
                <a:srgbClr val="CBFFFF"/>
              </a:gs>
              <a:gs pos="100000">
                <a:srgbClr val="B5E5E9"/>
              </a:gs>
            </a:gsLst>
            <a:lin ang="5400000"/>
          </a:gradFill>
          <a:ln w="9525">
            <a:solidFill>
              <a:srgbClr val="B6DCD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772400" y="2514600"/>
            <a:ext cx="1219200" cy="1066800"/>
          </a:xfrm>
          <a:prstGeom prst="rect">
            <a:avLst/>
          </a:prstGeom>
          <a:gradFill rotWithShape="1">
            <a:gsLst>
              <a:gs pos="0">
                <a:srgbClr val="CBFFFF"/>
              </a:gs>
              <a:gs pos="100000">
                <a:srgbClr val="B5E5E9"/>
              </a:gs>
            </a:gsLst>
            <a:lin ang="5400000"/>
          </a:gradFill>
          <a:ln w="9525">
            <a:solidFill>
              <a:srgbClr val="B6DCDF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95240" name="Picture 4" descr="MoneyHand0202084_e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609600" y="381000"/>
            <a:ext cx="13716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41" name="Text Box 6"/>
          <p:cNvSpPr txBox="1">
            <a:spLocks noChangeArrowheads="1"/>
          </p:cNvSpPr>
          <p:nvPr/>
        </p:nvSpPr>
        <p:spPr bwMode="auto">
          <a:xfrm>
            <a:off x="228600" y="2514600"/>
            <a:ext cx="9067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Cambria" pitchFamily="18" charset="0"/>
              </a:rPr>
              <a:t>  I</a:t>
            </a:r>
            <a:r>
              <a:rPr lang="en-US" sz="3200"/>
              <a:t>	  Store       </a:t>
            </a:r>
            <a:r>
              <a:rPr lang="en-US" sz="2800"/>
              <a:t>Found</a:t>
            </a:r>
            <a:r>
              <a:rPr lang="en-US" sz="3200"/>
              <a:t>	 			   </a:t>
            </a:r>
            <a:r>
              <a:rPr lang="en-US" sz="2000"/>
              <a:t>Bought			  </a:t>
            </a:r>
            <a:r>
              <a:rPr lang="en-US" sz="2800"/>
              <a:t>$100</a:t>
            </a:r>
            <a:r>
              <a:rPr lang="en-US" sz="3200"/>
              <a:t>         </a:t>
            </a:r>
            <a:r>
              <a:rPr lang="en-US" sz="2000"/>
              <a:t>				</a:t>
            </a:r>
          </a:p>
        </p:txBody>
      </p:sp>
      <p:cxnSp>
        <p:nvCxnSpPr>
          <p:cNvPr id="95242" name="Straight Connector 2"/>
          <p:cNvCxnSpPr>
            <a:cxnSpLocks noChangeShapeType="1"/>
          </p:cNvCxnSpPr>
          <p:nvPr/>
        </p:nvCxnSpPr>
        <p:spPr bwMode="auto">
          <a:xfrm>
            <a:off x="152400" y="1828800"/>
            <a:ext cx="8763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95243" name="Straight Connector 5"/>
          <p:cNvCxnSpPr>
            <a:cxnSpLocks noChangeShapeType="1"/>
          </p:cNvCxnSpPr>
          <p:nvPr/>
        </p:nvCxnSpPr>
        <p:spPr bwMode="auto">
          <a:xfrm>
            <a:off x="2362200" y="1371600"/>
            <a:ext cx="4495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21" name="TextBox 20"/>
          <p:cNvSpPr txBox="1"/>
          <p:nvPr/>
        </p:nvSpPr>
        <p:spPr>
          <a:xfrm>
            <a:off x="5181600" y="2667000"/>
            <a:ext cx="21336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Lost &amp; Found</a:t>
            </a:r>
          </a:p>
          <a:p>
            <a:pPr marL="514350" indent="-514350">
              <a:buFontTx/>
              <a:buAutoNum type="arabicPeriod"/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What I want</a:t>
            </a:r>
          </a:p>
          <a:p>
            <a:pPr marL="514350" indent="-514350">
              <a:buFontTx/>
              <a:buAutoNum type="arabicPeriod"/>
              <a:defRPr/>
            </a:pPr>
            <a:r>
              <a:rPr lang="en-US" sz="2400" dirty="0">
                <a:latin typeface="Arial" charset="0"/>
                <a:ea typeface="ＭＳ Ｐゴシック" charset="0"/>
              </a:rPr>
              <a:t>Shopping</a:t>
            </a:r>
          </a:p>
          <a:p>
            <a:pPr>
              <a:defRPr/>
            </a:pPr>
            <a:endParaRPr lang="en-US" sz="2000" b="1" dirty="0">
              <a:latin typeface="Arial" charset="0"/>
              <a:ea typeface="ＭＳ Ｐゴシック" charset="0"/>
            </a:endParaRPr>
          </a:p>
          <a:p>
            <a:pPr>
              <a:defRPr/>
            </a:pPr>
            <a:endParaRPr lang="en-US" sz="2000" dirty="0">
              <a:latin typeface="Arial" charset="0"/>
              <a:ea typeface="ＭＳ Ｐゴシック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1981200"/>
            <a:ext cx="133957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charset="0"/>
              </a:rPr>
              <a:t>character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514492" y="1981200"/>
            <a:ext cx="10537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charset="0"/>
              </a:rPr>
              <a:t>Setting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819400" y="1981200"/>
            <a:ext cx="153857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charset="0"/>
              </a:rPr>
              <a:t>Main Event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29200" y="1981200"/>
            <a:ext cx="202348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charset="0"/>
              </a:rPr>
              <a:t>Related Events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955613" y="1981200"/>
            <a:ext cx="66907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charset="0"/>
              </a:rPr>
              <a:t>End</a:t>
            </a:r>
          </a:p>
        </p:txBody>
      </p:sp>
      <p:cxnSp>
        <p:nvCxnSpPr>
          <p:cNvPr id="95250" name="Straight Connector 40"/>
          <p:cNvCxnSpPr>
            <a:cxnSpLocks noChangeShapeType="1"/>
          </p:cNvCxnSpPr>
          <p:nvPr/>
        </p:nvCxnSpPr>
        <p:spPr bwMode="auto">
          <a:xfrm>
            <a:off x="685800" y="1828800"/>
            <a:ext cx="0" cy="247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95251" name="Straight Connector 46"/>
          <p:cNvCxnSpPr>
            <a:cxnSpLocks noChangeShapeType="1"/>
          </p:cNvCxnSpPr>
          <p:nvPr/>
        </p:nvCxnSpPr>
        <p:spPr bwMode="auto">
          <a:xfrm>
            <a:off x="1981200" y="1828800"/>
            <a:ext cx="0" cy="247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95252" name="Straight Connector 47"/>
          <p:cNvCxnSpPr>
            <a:cxnSpLocks noChangeShapeType="1"/>
          </p:cNvCxnSpPr>
          <p:nvPr/>
        </p:nvCxnSpPr>
        <p:spPr bwMode="auto">
          <a:xfrm>
            <a:off x="3505200" y="1828800"/>
            <a:ext cx="0" cy="247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95253" name="Straight Connector 48"/>
          <p:cNvCxnSpPr>
            <a:cxnSpLocks noChangeShapeType="1"/>
          </p:cNvCxnSpPr>
          <p:nvPr/>
        </p:nvCxnSpPr>
        <p:spPr bwMode="auto">
          <a:xfrm>
            <a:off x="6096000" y="1828800"/>
            <a:ext cx="0" cy="247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95254" name="Straight Connector 49"/>
          <p:cNvCxnSpPr>
            <a:cxnSpLocks noChangeShapeType="1"/>
          </p:cNvCxnSpPr>
          <p:nvPr/>
        </p:nvCxnSpPr>
        <p:spPr bwMode="auto">
          <a:xfrm>
            <a:off x="8305800" y="1828800"/>
            <a:ext cx="0" cy="247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95255" name="TextBox 42"/>
          <p:cNvSpPr txBox="1">
            <a:spLocks noChangeArrowheads="1"/>
          </p:cNvSpPr>
          <p:nvPr/>
        </p:nvSpPr>
        <p:spPr bwMode="auto">
          <a:xfrm>
            <a:off x="2659063" y="59944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-3-</a:t>
            </a:r>
          </a:p>
        </p:txBody>
      </p:sp>
      <p:sp>
        <p:nvSpPr>
          <p:cNvPr id="2253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It isn</a:t>
            </a:r>
            <a:r>
              <a:rPr lang="ja-JP" altLang="en-US" smtClean="0"/>
              <a:t>’</a:t>
            </a:r>
            <a:r>
              <a:rPr lang="en-US" altLang="ja-JP" smtClean="0"/>
              <a:t>t fair because what I</a:t>
            </a:r>
            <a:r>
              <a:rPr lang="ja-JP" altLang="en-US" smtClean="0"/>
              <a:t>’</a:t>
            </a:r>
            <a:r>
              <a:rPr lang="en-US" altLang="ja-JP" smtClean="0"/>
              <a:t>ve got is. . .bus tokens.</a:t>
            </a:r>
            <a:endParaRPr lang="en-US" smtClean="0"/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017713"/>
            <a:ext cx="65532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826" b="1826"/>
          <a:stretch>
            <a:fillRect/>
          </a:stretch>
        </p:blipFill>
        <p:spPr>
          <a:xfrm>
            <a:off x="0" y="381000"/>
            <a:ext cx="8867775" cy="5867400"/>
          </a:xfrm>
        </p:spPr>
      </p:pic>
      <p:pic>
        <p:nvPicPr>
          <p:cNvPr id="96258" name="Picture 2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60452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Independent learning… </a:t>
            </a:r>
            <a:r>
              <a:rPr lang="ja-JP" altLang="en-US" sz="3600" smtClean="0"/>
              <a:t>“</a:t>
            </a:r>
            <a:r>
              <a:rPr lang="en-US" altLang="ja-JP" sz="3600" smtClean="0"/>
              <a:t>You Do</a:t>
            </a:r>
            <a:r>
              <a:rPr lang="ja-JP" altLang="en-US" sz="3600" smtClean="0"/>
              <a:t>”</a:t>
            </a:r>
            <a:endParaRPr lang="en-US" sz="3600" smtClean="0"/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You have…</a:t>
            </a:r>
          </a:p>
          <a:p>
            <a:pPr>
              <a:buFontTx/>
              <a:buNone/>
            </a:pPr>
            <a:endParaRPr lang="en-US" smtClean="0"/>
          </a:p>
          <a:p>
            <a:pPr lvl="1"/>
            <a:r>
              <a:rPr lang="en-US" smtClean="0">
                <a:ea typeface="Arial" pitchFamily="34" charset="0"/>
              </a:rPr>
              <a:t>1 dollar</a:t>
            </a:r>
          </a:p>
          <a:p>
            <a:pPr lvl="1"/>
            <a:r>
              <a:rPr lang="en-US" smtClean="0">
                <a:ea typeface="Arial" pitchFamily="34" charset="0"/>
              </a:rPr>
              <a:t>2 quarters</a:t>
            </a:r>
          </a:p>
          <a:p>
            <a:pPr lvl="1"/>
            <a:r>
              <a:rPr lang="en-US" smtClean="0">
                <a:ea typeface="Arial" pitchFamily="34" charset="0"/>
              </a:rPr>
              <a:t>2 dimes </a:t>
            </a:r>
          </a:p>
          <a:p>
            <a:pPr lvl="1"/>
            <a:r>
              <a:rPr lang="en-US" smtClean="0">
                <a:ea typeface="Arial" pitchFamily="34" charset="0"/>
              </a:rPr>
              <a:t>1 nickel</a:t>
            </a:r>
          </a:p>
          <a:p>
            <a:pPr lvl="1"/>
            <a:r>
              <a:rPr lang="en-US" smtClean="0">
                <a:ea typeface="Arial" pitchFamily="34" charset="0"/>
              </a:rPr>
              <a:t>6 pennies</a:t>
            </a:r>
          </a:p>
          <a:p>
            <a:pPr lvl="1"/>
            <a:endParaRPr lang="en-US" smtClean="0">
              <a:ea typeface="Arial" pitchFamily="34" charset="0"/>
            </a:endParaRPr>
          </a:p>
          <a:p>
            <a:pPr lvl="1">
              <a:buFontTx/>
              <a:buNone/>
            </a:pPr>
            <a:r>
              <a:rPr lang="en-US" smtClean="0">
                <a:ea typeface="Arial" pitchFamily="34" charset="0"/>
              </a:rPr>
              <a:t>What is your total</a:t>
            </a:r>
          </a:p>
          <a:p>
            <a:pPr lvl="1">
              <a:buFontTx/>
              <a:buNone/>
            </a:pPr>
            <a:r>
              <a:rPr lang="en-US" smtClean="0">
                <a:ea typeface="Arial" pitchFamily="34" charset="0"/>
              </a:rPr>
              <a:t>amount?</a:t>
            </a:r>
          </a:p>
        </p:txBody>
      </p:sp>
      <p:pic>
        <p:nvPicPr>
          <p:cNvPr id="97285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6070600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114800" y="1905000"/>
            <a:ext cx="3505200" cy="3886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5E5E9"/>
              </a:gs>
              <a:gs pos="100000">
                <a:srgbClr val="CBFFFF"/>
              </a:gs>
            </a:gsLst>
            <a:lin ang="16200000"/>
          </a:gradFill>
          <a:ln w="9525">
            <a:solidFill>
              <a:srgbClr val="B6DCD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572000" y="2209800"/>
            <a:ext cx="25146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Challenge:</a:t>
            </a:r>
          </a:p>
          <a:p>
            <a:endParaRPr lang="en-US" dirty="0"/>
          </a:p>
          <a:p>
            <a:r>
              <a:rPr lang="en-US" dirty="0"/>
              <a:t>If your sister gives you </a:t>
            </a:r>
          </a:p>
          <a:p>
            <a:endParaRPr lang="en-US" dirty="0"/>
          </a:p>
          <a:p>
            <a:pPr algn="ctr"/>
            <a:r>
              <a:rPr lang="en-US" dirty="0"/>
              <a:t>3 quarters</a:t>
            </a:r>
          </a:p>
          <a:p>
            <a:pPr algn="ctr"/>
            <a:r>
              <a:rPr lang="en-US" dirty="0"/>
              <a:t>&amp; </a:t>
            </a:r>
          </a:p>
          <a:p>
            <a:pPr algn="ctr"/>
            <a:r>
              <a:rPr lang="en-US" dirty="0"/>
              <a:t>2 </a:t>
            </a:r>
            <a:r>
              <a:rPr lang="en-US" dirty="0" smtClean="0"/>
              <a:t>pennies </a:t>
            </a:r>
          </a:p>
          <a:p>
            <a:pPr algn="ctr"/>
            <a:r>
              <a:rPr lang="en-US" dirty="0" smtClean="0"/>
              <a:t>more</a:t>
            </a:r>
            <a:endParaRPr lang="en-US" dirty="0"/>
          </a:p>
          <a:p>
            <a:pPr algn="ctr"/>
            <a:endParaRPr lang="en-US" dirty="0"/>
          </a:p>
          <a:p>
            <a:r>
              <a:rPr lang="en-US" dirty="0"/>
              <a:t>How much money will you have all together?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4572000" cy="6477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1400" b="1" smtClean="0"/>
              <a:t>Lesson Plan</a:t>
            </a:r>
          </a:p>
          <a:p>
            <a:pPr marL="0" indent="0" algn="ctr">
              <a:buFontTx/>
              <a:buNone/>
            </a:pPr>
            <a:r>
              <a:rPr lang="en-US" sz="1400" b="1" smtClean="0">
                <a:latin typeface="Apple Chancery" charset="0"/>
              </a:rPr>
              <a:t>Alexander Who Used to Be Rich Last Sunday</a:t>
            </a:r>
          </a:p>
          <a:p>
            <a:pPr marL="0" indent="0" algn="ctr">
              <a:buFontTx/>
              <a:buNone/>
            </a:pPr>
            <a:r>
              <a:rPr lang="en-US" sz="1100" b="1" smtClean="0"/>
              <a:t>Second Grade, Common Core Learning Task </a:t>
            </a:r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r>
              <a:rPr lang="en-US" sz="1400" b="1" smtClean="0"/>
              <a:t>Standard:</a:t>
            </a:r>
          </a:p>
          <a:p>
            <a:pPr marL="0" indent="0">
              <a:buFontTx/>
              <a:buNone/>
            </a:pPr>
            <a:r>
              <a:rPr lang="en-US" sz="1400" b="1" smtClean="0"/>
              <a:t>2.MD.8 Solve word problems involving dollar bills, quarters, dimes, nickels, and pennies, using $ and ¢ symbols appropriately.</a:t>
            </a:r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r>
              <a:rPr lang="en-US" sz="1400" b="1" smtClean="0"/>
              <a:t>Student Objective Statement:</a:t>
            </a:r>
          </a:p>
          <a:p>
            <a:pPr marL="0" indent="0">
              <a:buFontTx/>
              <a:buNone/>
            </a:pPr>
            <a:r>
              <a:rPr lang="en-US" sz="1400" smtClean="0"/>
              <a:t>I can solve word problems involving dollar bills, quarters, dimes, nickels, and pennies, using $ (dollars) and ¢ (cents) symbols appropriately.</a:t>
            </a:r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r>
              <a:rPr lang="en-US" sz="1400" b="1" smtClean="0"/>
              <a:t>Essential questions:  </a:t>
            </a:r>
            <a:r>
              <a:rPr lang="en-US" sz="1400" smtClean="0"/>
              <a:t>How will you find the total amount of given currency?  Why is important to know how to count money?  </a:t>
            </a:r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r>
              <a:rPr lang="en-US" sz="1400" b="1" smtClean="0"/>
              <a:t>Hook/Engage – </a:t>
            </a:r>
            <a:r>
              <a:rPr lang="en-US" sz="1400" smtClean="0"/>
              <a:t>Think, Pair, &amp; Share: What can you do with money? How would you get money?</a:t>
            </a:r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r>
              <a:rPr lang="en-US" sz="1400" b="1" smtClean="0"/>
              <a:t>Activities &amp; Sequencing:</a:t>
            </a:r>
          </a:p>
          <a:p>
            <a:pPr marL="0" indent="0">
              <a:buFontTx/>
              <a:buNone/>
            </a:pPr>
            <a:r>
              <a:rPr lang="en-US" sz="1400" b="1" smtClean="0"/>
              <a:t>Accessing Prior Knowledge (5 mins):</a:t>
            </a:r>
          </a:p>
          <a:p>
            <a:pPr marL="0" indent="0">
              <a:buFontTx/>
              <a:buNone/>
            </a:pPr>
            <a:r>
              <a:rPr lang="en-US" sz="1400" smtClean="0"/>
              <a:t>Money song, Quick Check coin recognition</a:t>
            </a:r>
          </a:p>
          <a:p>
            <a:pPr marL="0" indent="0">
              <a:buFontTx/>
              <a:buNone/>
            </a:pPr>
            <a:r>
              <a:rPr lang="en-US" sz="1400" smtClean="0"/>
              <a:t>Vocabulary: Dollar Sign $, Decimal, ¢ Cent Sign</a:t>
            </a:r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AutoNum type="arabicPeriod"/>
            </a:pPr>
            <a:endParaRPr lang="en-US" sz="1400" b="1" smtClean="0"/>
          </a:p>
          <a:p>
            <a:pPr marL="0" indent="0">
              <a:buFontTx/>
              <a:buAutoNum type="arabicPeriod"/>
            </a:pPr>
            <a:endParaRPr lang="en-US" sz="1400" b="1" smtClean="0"/>
          </a:p>
          <a:p>
            <a:pPr marL="0" indent="0">
              <a:buFontTx/>
              <a:buAutoNum type="arabicPeriod"/>
            </a:pPr>
            <a:endParaRPr lang="en-US" sz="1400" b="1" smtClean="0"/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endParaRPr lang="en-US" sz="1400" b="1" smtClean="0"/>
          </a:p>
          <a:p>
            <a:pPr marL="0" indent="0">
              <a:buFontTx/>
              <a:buNone/>
            </a:pPr>
            <a:endParaRPr lang="en-US" sz="1400" b="1" smtClean="0"/>
          </a:p>
        </p:txBody>
      </p:sp>
      <p:sp>
        <p:nvSpPr>
          <p:cNvPr id="4" name="TextBox 3"/>
          <p:cNvSpPr txBox="1"/>
          <p:nvPr/>
        </p:nvSpPr>
        <p:spPr>
          <a:xfrm>
            <a:off x="4724400" y="152400"/>
            <a:ext cx="4267200" cy="652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1400" b="1"/>
              <a:t>Sequence of whole group, small group, &amp; Independent work:</a:t>
            </a:r>
          </a:p>
          <a:p>
            <a:endParaRPr lang="en-US" sz="1400"/>
          </a:p>
          <a:p>
            <a:pPr>
              <a:buFontTx/>
              <a:buAutoNum type="arabicPeriod"/>
            </a:pPr>
            <a:r>
              <a:rPr lang="en-US" sz="1400"/>
              <a:t>Set the purpose by asking essential questions  reading the story (5-10 mins).</a:t>
            </a:r>
          </a:p>
          <a:p>
            <a:pPr>
              <a:buFontTx/>
              <a:buAutoNum type="arabicPeriod"/>
            </a:pPr>
            <a:endParaRPr lang="en-US" sz="1400"/>
          </a:p>
          <a:p>
            <a:pPr>
              <a:buFontTx/>
              <a:buAutoNum type="arabicPeriod"/>
            </a:pPr>
            <a:r>
              <a:rPr lang="en-US" sz="1400"/>
              <a:t>Complete the </a:t>
            </a:r>
            <a:r>
              <a:rPr lang="en-US" altLang="en-US" sz="1400"/>
              <a:t>“</a:t>
            </a:r>
            <a:r>
              <a:rPr lang="en-US" sz="1400"/>
              <a:t>I Do</a:t>
            </a:r>
            <a:r>
              <a:rPr lang="en-US" altLang="en-US" sz="1400"/>
              <a:t>”</a:t>
            </a:r>
            <a:r>
              <a:rPr lang="en-US" sz="1400"/>
              <a:t> story problems by modeling, teacher &amp; student. (10-15 mins)</a:t>
            </a:r>
          </a:p>
          <a:p>
            <a:pPr>
              <a:buFontTx/>
              <a:buAutoNum type="arabicPeriod"/>
            </a:pPr>
            <a:endParaRPr lang="en-US" sz="1400"/>
          </a:p>
          <a:p>
            <a:pPr>
              <a:buFontTx/>
              <a:buAutoNum type="arabicPeriod"/>
            </a:pPr>
            <a:r>
              <a:rPr lang="en-US" sz="1400"/>
              <a:t>Review expectations, small group/partner assignments and mathematical practices.  Students break into groups and complete the </a:t>
            </a:r>
            <a:r>
              <a:rPr lang="en-US" altLang="en-US" sz="1400"/>
              <a:t>“</a:t>
            </a:r>
            <a:r>
              <a:rPr lang="en-US" sz="1400"/>
              <a:t>We Do</a:t>
            </a:r>
            <a:r>
              <a:rPr lang="en-US" altLang="en-US" sz="1400"/>
              <a:t>”</a:t>
            </a:r>
            <a:r>
              <a:rPr lang="en-US" sz="1400"/>
              <a:t> tasks (10-15mins).</a:t>
            </a:r>
          </a:p>
          <a:p>
            <a:pPr>
              <a:buFontTx/>
              <a:buAutoNum type="arabicPeriod"/>
            </a:pPr>
            <a:endParaRPr lang="en-US" sz="1400"/>
          </a:p>
          <a:p>
            <a:pPr>
              <a:buFontTx/>
              <a:buAutoNum type="arabicPeriod" startAt="4"/>
            </a:pPr>
            <a:r>
              <a:rPr lang="en-US" sz="1400"/>
              <a:t>Transition Time/Money Fun Facts (2-3 mins)</a:t>
            </a:r>
          </a:p>
          <a:p>
            <a:pPr>
              <a:buFontTx/>
              <a:buAutoNum type="arabicPeriod" startAt="4"/>
            </a:pPr>
            <a:endParaRPr lang="en-US" sz="1400"/>
          </a:p>
          <a:p>
            <a:pPr>
              <a:buFontTx/>
              <a:buAutoNum type="arabicPeriod" startAt="4"/>
            </a:pPr>
            <a:r>
              <a:rPr lang="en-US" sz="1400"/>
              <a:t>Share time – choose sets of students to present their work. (5-10 mins)</a:t>
            </a:r>
          </a:p>
          <a:p>
            <a:pPr>
              <a:buFontTx/>
              <a:buAutoNum type="arabicPeriod" startAt="4"/>
            </a:pPr>
            <a:endParaRPr lang="en-US" sz="1400"/>
          </a:p>
          <a:p>
            <a:pPr>
              <a:buFontTx/>
              <a:buAutoNum type="arabicPeriod" startAt="4"/>
            </a:pPr>
            <a:r>
              <a:rPr lang="en-US" sz="1400"/>
              <a:t>Connecting across  curriculum- Author</a:t>
            </a:r>
            <a:r>
              <a:rPr lang="en-US" altLang="en-US" sz="1400"/>
              <a:t>’</a:t>
            </a:r>
            <a:r>
              <a:rPr lang="en-US" sz="1400"/>
              <a:t>s Assignment – writing about money (20-45 mins)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400"/>
              <a:t>Discuss what students could purchase if they had $100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400"/>
              <a:t>Create a story map reference the slide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400"/>
              <a:t>Write personal narratives</a:t>
            </a:r>
          </a:p>
          <a:p>
            <a:pPr marL="628650" lvl="1" indent="-171450">
              <a:buFont typeface="Arial" pitchFamily="34" charset="0"/>
              <a:buChar char="•"/>
            </a:pPr>
            <a:endParaRPr lang="en-US" sz="1400"/>
          </a:p>
          <a:p>
            <a:pPr>
              <a:buFontTx/>
              <a:buAutoNum type="arabicPeriod" startAt="4"/>
            </a:pPr>
            <a:r>
              <a:rPr lang="en-US" sz="1400"/>
              <a:t>Close/End of the Day review – </a:t>
            </a:r>
            <a:r>
              <a:rPr lang="en-US" altLang="en-US" sz="1400"/>
              <a:t>“</a:t>
            </a:r>
            <a:r>
              <a:rPr lang="en-US" sz="1400"/>
              <a:t>I Do</a:t>
            </a:r>
            <a:r>
              <a:rPr lang="en-US" altLang="en-US" sz="1400"/>
              <a:t>”</a:t>
            </a:r>
            <a:r>
              <a:rPr lang="en-US" sz="1400"/>
              <a:t> task</a:t>
            </a:r>
          </a:p>
          <a:p>
            <a:pPr>
              <a:buFont typeface="Wingdings" pitchFamily="2" charset="2"/>
              <a:buChar char="v"/>
            </a:pPr>
            <a:r>
              <a:rPr lang="en-US" sz="1400"/>
              <a:t>This can be treated as an exit slip if used for formative assessment. (5-10 mins)</a:t>
            </a:r>
          </a:p>
          <a:p>
            <a:pPr marL="628650" lvl="1" indent="-171450"/>
            <a:endParaRPr 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295400" y="1219200"/>
            <a:ext cx="6400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And most of the time what I</a:t>
            </a:r>
            <a:r>
              <a:rPr lang="ja-JP" altLang="en-US" sz="2800"/>
              <a:t>’</a:t>
            </a:r>
            <a:r>
              <a:rPr lang="en-US" altLang="ja-JP" sz="2800"/>
              <a:t>ve mostly </a:t>
            </a:r>
          </a:p>
          <a:p>
            <a:r>
              <a:rPr lang="en-US" sz="2800"/>
              <a:t>got is . . . bus tokens.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-4-</a:t>
            </a:r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27263"/>
            <a:ext cx="5562600" cy="400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-5-</a:t>
            </a:r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533400" y="1143000"/>
            <a:ext cx="82296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And even when I</a:t>
            </a:r>
            <a:r>
              <a:rPr lang="ja-JP" altLang="en-US" sz="3200"/>
              <a:t>’</a:t>
            </a:r>
            <a:r>
              <a:rPr lang="en-US" altLang="ja-JP" sz="3200"/>
              <a:t>m very rich, I know that pretty soon what I</a:t>
            </a:r>
            <a:r>
              <a:rPr lang="ja-JP" altLang="en-US" sz="3200"/>
              <a:t>’</a:t>
            </a:r>
            <a:r>
              <a:rPr lang="en-US" altLang="ja-JP" sz="3200"/>
              <a:t>ll have is . . . bus tokens.</a:t>
            </a:r>
          </a:p>
          <a:p>
            <a:endParaRPr lang="en-US" sz="3200"/>
          </a:p>
          <a:p>
            <a:r>
              <a:rPr lang="en-US" sz="3200"/>
              <a:t>I know because I used to be rich. Last Sunday.</a:t>
            </a:r>
          </a:p>
        </p:txBody>
      </p:sp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63950"/>
            <a:ext cx="4914900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-6-</a:t>
            </a:r>
          </a:p>
        </p:txBody>
      </p:sp>
      <p:sp>
        <p:nvSpPr>
          <p:cNvPr id="28675" name="Rectangle 6"/>
          <p:cNvSpPr>
            <a:spLocks noChangeArrowheads="1"/>
          </p:cNvSpPr>
          <p:nvPr/>
        </p:nvSpPr>
        <p:spPr bwMode="auto">
          <a:xfrm>
            <a:off x="268288" y="685800"/>
            <a:ext cx="8875712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Last Sunday Grandma Betty and Grandpa Louie came </a:t>
            </a:r>
          </a:p>
          <a:p>
            <a:r>
              <a:rPr lang="en-US" sz="2800"/>
              <a:t>to visit from New Jersey. </a:t>
            </a:r>
          </a:p>
          <a:p>
            <a:endParaRPr lang="en-US" sz="2800"/>
          </a:p>
          <a:p>
            <a:r>
              <a:rPr lang="en-US" sz="2800"/>
              <a:t>They brought lox because my father likes to eat lox. </a:t>
            </a:r>
          </a:p>
          <a:p>
            <a:endParaRPr lang="en-US" sz="2800"/>
          </a:p>
          <a:p>
            <a:r>
              <a:rPr lang="en-US" sz="2800"/>
              <a:t>They brought plants because my mother likes to</a:t>
            </a:r>
          </a:p>
          <a:p>
            <a:r>
              <a:rPr lang="en-US" sz="2800"/>
              <a:t>                                                          grow plants.</a:t>
            </a:r>
          </a:p>
        </p:txBody>
      </p:sp>
      <p:pic>
        <p:nvPicPr>
          <p:cNvPr id="2867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1838"/>
            <a:ext cx="5962650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4419600" cy="381000"/>
          </a:xfrm>
        </p:spPr>
        <p:txBody>
          <a:bodyPr/>
          <a:lstStyle/>
          <a:p>
            <a:pPr eaLnBrk="1" hangingPunct="1"/>
            <a:r>
              <a:rPr lang="en-US" sz="1600" smtClean="0"/>
              <a:t>Alexander Who Used to Be Rich Last Sunday</a:t>
            </a:r>
          </a:p>
        </p:txBody>
      </p:sp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8077200" y="617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-7-</a:t>
            </a: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457200" y="1143000"/>
            <a:ext cx="83820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They brought a dollar for me and a dollar for Nick and a dollar for Anthony because—Mom says it isn</a:t>
            </a:r>
            <a:r>
              <a:rPr lang="ja-JP" altLang="en-US" sz="3200"/>
              <a:t>’</a:t>
            </a:r>
            <a:r>
              <a:rPr lang="en-US" altLang="ja-JP" sz="3200"/>
              <a:t>t nice to say this—we like money.</a:t>
            </a:r>
          </a:p>
          <a:p>
            <a:endParaRPr lang="en-US" sz="2400"/>
          </a:p>
          <a:p>
            <a:r>
              <a:rPr lang="en-US" sz="2400"/>
              <a:t>                                                     </a:t>
            </a:r>
            <a:r>
              <a:rPr lang="en-US" sz="3200"/>
              <a:t>A lot. Especially me.</a:t>
            </a:r>
          </a:p>
        </p:txBody>
      </p:sp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14638"/>
            <a:ext cx="4752975" cy="404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4229100"/>
            <a:ext cx="2159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2358</Words>
  <Application>Microsoft Office PowerPoint</Application>
  <PresentationFormat>On-screen Show (4:3)</PresentationFormat>
  <Paragraphs>318</Paragraphs>
  <Slides>52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Default Design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Alexander Who Used to Be Rich Last Sunday</vt:lpstr>
      <vt:lpstr>Let’s try together…</vt:lpstr>
      <vt:lpstr>Slide 33</vt:lpstr>
      <vt:lpstr>One more try!</vt:lpstr>
      <vt:lpstr>Slide 35</vt:lpstr>
      <vt:lpstr>Partner &amp; Small Group Work:  </vt:lpstr>
      <vt:lpstr>Slide 37</vt:lpstr>
      <vt:lpstr>Slide 38</vt:lpstr>
      <vt:lpstr>Slide 39</vt:lpstr>
      <vt:lpstr>Slide 40</vt:lpstr>
      <vt:lpstr>Interesting Money Facts…</vt:lpstr>
      <vt:lpstr>Do you know these slang terms for money?</vt:lpstr>
      <vt:lpstr>Each country prints its own money. Notice the diamond &amp; elephants on this South African rand.</vt:lpstr>
      <vt:lpstr>Money from Tanzania, Africa</vt:lpstr>
      <vt:lpstr>How much is a Mexican peso worth in dollars?</vt:lpstr>
      <vt:lpstr>Several countries in Europe decided to use the same money.</vt:lpstr>
      <vt:lpstr>Author’s Assignment</vt:lpstr>
      <vt:lpstr>What would you do if you received a large amount of money?</vt:lpstr>
      <vt:lpstr>My Money Story…</vt:lpstr>
      <vt:lpstr>Slide 50</vt:lpstr>
      <vt:lpstr>Independent learning… “You Do”</vt:lpstr>
      <vt:lpstr>Slide 52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Alexander Who Used to Be Rich Last Sunday</dc:title>
  <dc:creator>Bruce Don Bowen</dc:creator>
  <cp:lastModifiedBy>Dowell</cp:lastModifiedBy>
  <cp:revision>89</cp:revision>
  <dcterms:created xsi:type="dcterms:W3CDTF">2007-10-24T23:43:00Z</dcterms:created>
  <dcterms:modified xsi:type="dcterms:W3CDTF">2013-12-11T14:02:25Z</dcterms:modified>
</cp:coreProperties>
</file>